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0"/>
  </p:notesMasterIdLst>
  <p:sldIdLst>
    <p:sldId id="270" r:id="rId5"/>
    <p:sldId id="264" r:id="rId6"/>
    <p:sldId id="281" r:id="rId7"/>
    <p:sldId id="284" r:id="rId8"/>
    <p:sldId id="272" r:id="rId9"/>
    <p:sldId id="285" r:id="rId10"/>
    <p:sldId id="286" r:id="rId11"/>
    <p:sldId id="287" r:id="rId12"/>
    <p:sldId id="288" r:id="rId13"/>
    <p:sldId id="279" r:id="rId14"/>
    <p:sldId id="289" r:id="rId15"/>
    <p:sldId id="275" r:id="rId16"/>
    <p:sldId id="271" r:id="rId17"/>
    <p:sldId id="263" r:id="rId18"/>
    <p:sldId id="282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C39"/>
    <a:srgbClr val="95A8C6"/>
    <a:srgbClr val="9FC8FF"/>
    <a:srgbClr val="ADCFFF"/>
    <a:srgbClr val="82AD51"/>
    <a:srgbClr val="1C3C5F"/>
    <a:srgbClr val="0E7DA1"/>
    <a:srgbClr val="C0D9FF"/>
    <a:srgbClr val="CDEAE5"/>
    <a:srgbClr val="BEC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8" autoAdjust="0"/>
    <p:restoredTop sz="80339" autoAdjust="0"/>
  </p:normalViewPr>
  <p:slideViewPr>
    <p:cSldViewPr>
      <p:cViewPr varScale="1">
        <p:scale>
          <a:sx n="83" d="100"/>
          <a:sy n="83" d="100"/>
        </p:scale>
        <p:origin x="-22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86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A49B4-865F-4795-ACFE-9161CB932DE6}" type="datetimeFigureOut">
              <a:rPr lang="de-DE"/>
              <a:pPr/>
              <a:t>9/8/13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A45A9F-0633-4CBA-B918-0F227537C1C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305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5A9F-0633-4CBA-B918-0F227537C1C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322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A37ADA-4DC7-4363-B77D-E796DB738E7B}" type="slidenum">
              <a:rPr lang="de-DE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5A9F-0633-4CBA-B918-0F227537C1C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32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5A9F-0633-4CBA-B918-0F227537C1C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29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5A9F-0633-4CBA-B918-0F227537C1C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32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5A9F-0633-4CBA-B918-0F227537C1C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32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5A9F-0633-4CBA-B918-0F227537C1C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32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5A9F-0633-4CBA-B918-0F227537C1C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306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5A9F-0633-4CBA-B918-0F227537C1C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242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5A9F-0633-4CBA-B918-0F227537C1C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93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472" y="2643182"/>
            <a:ext cx="533400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ja-JP" noProof="0" smtClean="0"/>
              <a:t>Click to edit Master title style</a:t>
            </a:r>
            <a:endParaRPr lang="en-GB" altLang="ja-JP" noProof="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472" y="3967157"/>
            <a:ext cx="5334000" cy="1143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ja-JP" noProof="0" smtClean="0"/>
              <a:t>Click to edit Master subtitle style</a:t>
            </a:r>
            <a:endParaRPr lang="en-GB" altLang="ja-JP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U:\12_Projects\72_HEART\Hefele\Files\docomo_heart_title_oben_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7"/>
            <a:ext cx="9144000" cy="901700"/>
          </a:xfrm>
          <a:prstGeom prst="rect">
            <a:avLst/>
          </a:prstGeom>
          <a:noFill/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0" y="6567488"/>
            <a:ext cx="9144000" cy="290512"/>
          </a:xfrm>
          <a:prstGeom prst="rect">
            <a:avLst/>
          </a:prstGeom>
          <a:solidFill>
            <a:srgbClr val="CC0033"/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1001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de-DE" altLang="ja-JP">
              <a:solidFill>
                <a:schemeClr val="bg1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 userDrawn="1"/>
        </p:nvSpPr>
        <p:spPr bwMode="auto">
          <a:xfrm>
            <a:off x="200025" y="6613525"/>
            <a:ext cx="36496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900" dirty="0">
                <a:solidFill>
                  <a:schemeClr val="bg1"/>
                </a:solidFill>
                <a:latin typeface="Calibri" pitchFamily="34" charset="0"/>
              </a:rPr>
              <a:t>Copyright © </a:t>
            </a:r>
            <a:r>
              <a:rPr lang="en-US" altLang="ja-JP" sz="900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en-US" altLang="ja-JP" sz="900" dirty="0">
                <a:solidFill>
                  <a:schemeClr val="bg1"/>
                </a:solidFill>
                <a:latin typeface="Calibri" pitchFamily="34" charset="0"/>
              </a:rPr>
              <a:t>DOCOMO Communications Laboratories Europe GmbH </a:t>
            </a:r>
          </a:p>
        </p:txBody>
      </p:sp>
      <p:sp>
        <p:nvSpPr>
          <p:cNvPr id="23" name="Text Box 9"/>
          <p:cNvSpPr txBox="1">
            <a:spLocks noChangeArrowheads="1"/>
          </p:cNvSpPr>
          <p:nvPr userDrawn="1"/>
        </p:nvSpPr>
        <p:spPr bwMode="auto">
          <a:xfrm>
            <a:off x="4786313" y="6610350"/>
            <a:ext cx="13663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900" dirty="0" smtClean="0">
                <a:solidFill>
                  <a:schemeClr val="bg1"/>
                </a:solidFill>
                <a:latin typeface="Calibri" pitchFamily="34" charset="0"/>
              </a:rPr>
              <a:t>Network Research Group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5175" y="6581775"/>
            <a:ext cx="758825" cy="2476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38DCD6E-4180-41A1-9E57-363779F35D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28596" y="1201540"/>
            <a:ext cx="8286808" cy="50264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1464" y="223838"/>
            <a:ext cx="562467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ja-JP" noProof="0" smtClean="0"/>
              <a:t>Click to edit Master title style</a:t>
            </a:r>
            <a:endParaRPr lang="en-GB" altLang="ja-JP" noProof="0" dirty="0" smtClean="0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 bwMode="auto">
          <a:xfrm>
            <a:off x="8385175" y="6591300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23648EA-5DC1-4EEF-A304-41737A5CCB99}" type="slidenum">
              <a:rPr lang="en-GB" sz="1000" noProof="0" smtClean="0">
                <a:solidFill>
                  <a:schemeClr val="bg1"/>
                </a:solidFill>
                <a:latin typeface="Calibri" pitchFamily="34" charset="0"/>
              </a:rPr>
              <a:pPr/>
              <a:t>‹#›</a:t>
            </a:fld>
            <a:endParaRPr lang="en-GB" sz="1000" noProof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472" y="3967157"/>
            <a:ext cx="5334000" cy="1143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ja-JP" dirty="0" smtClean="0"/>
              <a:t>Click to edit Master subtitle style</a:t>
            </a:r>
            <a:endParaRPr lang="en-GB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>
            <a:spLocks noGrp="1"/>
          </p:cNvSpPr>
          <p:nvPr>
            <p:ph sz="quarter" idx="10"/>
          </p:nvPr>
        </p:nvSpPr>
        <p:spPr>
          <a:xfrm>
            <a:off x="428596" y="1201540"/>
            <a:ext cx="4000528" cy="50264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4714876" y="1201722"/>
            <a:ext cx="4000528" cy="50264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1464" y="223838"/>
            <a:ext cx="562467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ja-JP" noProof="0" smtClean="0"/>
              <a:t>Click to edit Master title style</a:t>
            </a:r>
            <a:endParaRPr lang="en-GB" altLang="ja-JP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1464" y="223838"/>
            <a:ext cx="562467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ja-JP" noProof="0" smtClean="0"/>
              <a:t>Click to edit Master title style</a:t>
            </a:r>
            <a:endParaRPr lang="en-GB" altLang="ja-JP" noProof="0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1464" y="223838"/>
            <a:ext cx="562467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ja-JP" noProof="0" smtClean="0"/>
              <a:t>Click to edit Master title style</a:t>
            </a:r>
            <a:endParaRPr lang="en-GB" altLang="ja-JP" noProof="0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1464" y="223838"/>
            <a:ext cx="562467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ja-JP" noProof="0" smtClean="0"/>
              <a:t>Click to edit Master title style</a:t>
            </a:r>
            <a:endParaRPr lang="en-GB" altLang="ja-JP" noProof="0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U:\12_Projects\72_HEART\Hefele\Files\docomo_heart_content_1.jpg"/>
          <p:cNvPicPr>
            <a:picLocks noChangeAspect="1" noChangeArrowheads="1"/>
          </p:cNvPicPr>
          <p:nvPr/>
        </p:nvPicPr>
        <p:blipFill>
          <a:blip r:embed="rId13" cstate="print"/>
          <a:srcRect r="208"/>
          <a:stretch>
            <a:fillRect/>
          </a:stretch>
        </p:blipFill>
        <p:spPr bwMode="auto">
          <a:xfrm>
            <a:off x="0" y="0"/>
            <a:ext cx="9144000" cy="901700"/>
          </a:xfrm>
          <a:prstGeom prst="rect">
            <a:avLst/>
          </a:prstGeom>
          <a:noFill/>
        </p:spPr>
      </p:pic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1464" y="223838"/>
            <a:ext cx="56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ja-JP" dirty="0" smtClean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567488"/>
            <a:ext cx="9144000" cy="290512"/>
          </a:xfrm>
          <a:prstGeom prst="rect">
            <a:avLst/>
          </a:prstGeom>
          <a:solidFill>
            <a:srgbClr val="CC0033"/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1001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de-DE" altLang="ja-JP">
              <a:solidFill>
                <a:schemeClr val="bg1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00025" y="6613525"/>
            <a:ext cx="37080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900" dirty="0">
                <a:solidFill>
                  <a:schemeClr val="bg1"/>
                </a:solidFill>
                <a:latin typeface="Calibri" pitchFamily="34" charset="0"/>
              </a:rPr>
              <a:t>Copyright © </a:t>
            </a:r>
            <a:r>
              <a:rPr lang="en-US" altLang="ja-JP" sz="900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en-US" altLang="ja-JP" sz="900" dirty="0">
                <a:solidFill>
                  <a:schemeClr val="bg1"/>
                </a:solidFill>
                <a:latin typeface="Calibri" pitchFamily="34" charset="0"/>
              </a:rPr>
              <a:t>DOCOMO Communications Laboratories Europe GmbH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786313" y="6610350"/>
            <a:ext cx="13663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900" dirty="0" smtClean="0">
                <a:solidFill>
                  <a:schemeClr val="bg1"/>
                </a:solidFill>
                <a:latin typeface="Calibri" pitchFamily="34" charset="0"/>
              </a:rPr>
              <a:t>Network Research Group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5175" y="6581775"/>
            <a:ext cx="758825" cy="2476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38DCD6E-4180-41A1-9E57-363779F35D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9191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9191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9191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91919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Relationship Id="rId11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Architecture for Creating and Managing Virtual Networks</a:t>
            </a:r>
            <a:endParaRPr lang="de-DE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u="sng" dirty="0"/>
              <a:t>David Pérez Caparrós</a:t>
            </a:r>
            <a:r>
              <a:rPr lang="en-US" sz="2400" dirty="0"/>
              <a:t>, Ishan </a:t>
            </a:r>
            <a:r>
              <a:rPr lang="en-US" sz="2400" dirty="0" err="1"/>
              <a:t>Vaishnavi</a:t>
            </a:r>
            <a:r>
              <a:rPr lang="en-US" sz="2400" dirty="0"/>
              <a:t>, Stefan </a:t>
            </a:r>
            <a:r>
              <a:rPr lang="en-US" sz="2400" dirty="0" err="1"/>
              <a:t>Schmid</a:t>
            </a:r>
            <a:r>
              <a:rPr lang="en-US" sz="2400" dirty="0"/>
              <a:t>, Ashiq Khan</a:t>
            </a:r>
          </a:p>
          <a:p>
            <a:endParaRPr lang="de-DE" dirty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836332" y="980728"/>
            <a:ext cx="2232422" cy="646331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GB" sz="600" dirty="0" smtClean="0">
                <a:ea typeface="ＭＳ Ｐゴシック" pitchFamily="50" charset="-128"/>
              </a:rPr>
              <a:t>Handle with care</a:t>
            </a:r>
          </a:p>
          <a:p>
            <a:r>
              <a:rPr kumimoji="1" lang="en-GB" altLang="ja-JP" sz="600" dirty="0" smtClean="0">
                <a:ea typeface="ＭＳ Ｐゴシック" pitchFamily="50" charset="-128"/>
              </a:rPr>
              <a:t>© 2013 DOCOMO </a:t>
            </a:r>
            <a:r>
              <a:rPr kumimoji="1" lang="en-GB" altLang="ja-JP" sz="600" dirty="0">
                <a:ea typeface="ＭＳ Ｐゴシック" pitchFamily="50" charset="-128"/>
              </a:rPr>
              <a:t>Communications Laboratories Europe GmbH All rights </a:t>
            </a:r>
            <a:r>
              <a:rPr kumimoji="1" lang="en-GB" altLang="ja-JP" sz="600" dirty="0" smtClean="0">
                <a:ea typeface="ＭＳ Ｐゴシック" pitchFamily="50" charset="-128"/>
              </a:rPr>
              <a:t>reserved</a:t>
            </a:r>
          </a:p>
          <a:p>
            <a:pPr>
              <a:buFont typeface="Arial" pitchFamily="34" charset="0"/>
              <a:buChar char="•"/>
            </a:pPr>
            <a:r>
              <a:rPr lang="de-DE" sz="600" i="1" dirty="0" smtClean="0">
                <a:ea typeface="ＭＳ Ｐゴシック" pitchFamily="50" charset="-128"/>
              </a:rPr>
              <a:t>Unauthorized photocopy/replication and removal from company premises are prohibited</a:t>
            </a:r>
          </a:p>
          <a:p>
            <a:pPr>
              <a:buFont typeface="Arial" pitchFamily="34" charset="0"/>
              <a:buChar char="•"/>
            </a:pPr>
            <a:r>
              <a:rPr lang="de-DE" sz="600" i="1" dirty="0" smtClean="0">
                <a:ea typeface="ＭＳ Ｐゴシック" pitchFamily="50" charset="-128"/>
              </a:rPr>
              <a:t>Appropriate disposal by security BOX/shredder</a:t>
            </a:r>
            <a:endParaRPr kumimoji="1" lang="de-DE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581500" y="5085184"/>
            <a:ext cx="2866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Network Research Group</a:t>
            </a:r>
          </a:p>
          <a:p>
            <a:r>
              <a:rPr lang="en-US" sz="2000" dirty="0" smtClean="0">
                <a:latin typeface="Calibri" pitchFamily="34" charset="0"/>
              </a:rPr>
              <a:t>DOCOMO Euro-Labs</a:t>
            </a:r>
          </a:p>
          <a:p>
            <a:r>
              <a:rPr lang="en-US" sz="2000" dirty="0" smtClean="0">
                <a:latin typeface="Calibri" pitchFamily="34" charset="0"/>
              </a:rPr>
              <a:t>Munich, Germany</a:t>
            </a:r>
          </a:p>
        </p:txBody>
      </p:sp>
      <p:pic>
        <p:nvPicPr>
          <p:cNvPr id="2" name="Picture 1" descr="Index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1943348" cy="718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11" y="1453481"/>
            <a:ext cx="6173427" cy="25128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Network Configuration Platform (NCP)</a:t>
            </a:r>
            <a:br>
              <a:rPr lang="en-US" b="1" dirty="0"/>
            </a:br>
            <a:r>
              <a:rPr lang="en-US" dirty="0" smtClean="0"/>
              <a:t>Proof-of-Concept</a:t>
            </a:r>
            <a:endParaRPr lang="en-US" b="1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5436096" y="4005064"/>
            <a:ext cx="360040" cy="216024"/>
          </a:xfrm>
          <a:prstGeom prst="downArrow">
            <a:avLst>
              <a:gd name="adj1" fmla="val 50000"/>
              <a:gd name="adj2" fmla="val 63438"/>
            </a:avLst>
          </a:prstGeom>
          <a:noFill/>
          <a:ln w="19050" cap="flat" cmpd="sng" algn="ctr">
            <a:solidFill>
              <a:srgbClr val="1C3C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16200000">
            <a:off x="2483768" y="3140968"/>
            <a:ext cx="360040" cy="216024"/>
          </a:xfrm>
          <a:prstGeom prst="downArrow">
            <a:avLst>
              <a:gd name="adj1" fmla="val 50000"/>
              <a:gd name="adj2" fmla="val 63438"/>
            </a:avLst>
          </a:prstGeom>
          <a:noFill/>
          <a:ln w="19050" cap="flat" cmpd="sng" algn="ctr">
            <a:solidFill>
              <a:srgbClr val="1C3C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" y="2276872"/>
            <a:ext cx="2808791" cy="1303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1484784"/>
            <a:ext cx="8799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C3C5F"/>
                </a:solidFill>
                <a:latin typeface="Calibri" pitchFamily="34" charset="0"/>
              </a:rPr>
              <a:t>Service</a:t>
            </a:r>
          </a:p>
          <a:p>
            <a:pPr algn="ctr"/>
            <a:r>
              <a:rPr lang="en-US" sz="1600" b="1" dirty="0" smtClean="0">
                <a:solidFill>
                  <a:srgbClr val="1C3C5F"/>
                </a:solidFill>
                <a:latin typeface="Calibri" pitchFamily="34" charset="0"/>
              </a:rPr>
              <a:t>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9952" y="908720"/>
            <a:ext cx="31598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C3C5F"/>
                </a:solidFill>
                <a:latin typeface="Calibri" pitchFamily="34" charset="0"/>
              </a:rPr>
              <a:t>Service Description following </a:t>
            </a:r>
          </a:p>
          <a:p>
            <a:pPr algn="ctr"/>
            <a:r>
              <a:rPr lang="en-US" sz="1600" b="1" dirty="0" smtClean="0">
                <a:solidFill>
                  <a:srgbClr val="1C3C5F"/>
                </a:solidFill>
                <a:latin typeface="Calibri" pitchFamily="34" charset="0"/>
              </a:rPr>
              <a:t>Common Information </a:t>
            </a:r>
            <a:r>
              <a:rPr lang="en-US" sz="1600" b="1" dirty="0">
                <a:solidFill>
                  <a:srgbClr val="1C3C5F"/>
                </a:solidFill>
                <a:latin typeface="Calibri" pitchFamily="34" charset="0"/>
              </a:rPr>
              <a:t>M</a:t>
            </a:r>
            <a:r>
              <a:rPr lang="en-US" sz="1600" b="1" dirty="0" smtClean="0">
                <a:solidFill>
                  <a:srgbClr val="1C3C5F"/>
                </a:solidFill>
                <a:latin typeface="Calibri" pitchFamily="34" charset="0"/>
              </a:rPr>
              <a:t>odel </a:t>
            </a:r>
            <a:r>
              <a:rPr lang="en-US" sz="1600" b="1" dirty="0">
                <a:solidFill>
                  <a:srgbClr val="1C3C5F"/>
                </a:solidFill>
                <a:latin typeface="Calibri" pitchFamily="34" charset="0"/>
              </a:rPr>
              <a:t>/ NDL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4269934"/>
            <a:ext cx="3312368" cy="2246769"/>
          </a:xfrm>
          <a:prstGeom prst="rect">
            <a:avLst/>
          </a:prstGeom>
          <a:solidFill>
            <a:srgbClr val="FFF6BE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"alias":"</a:t>
            </a:r>
            <a:r>
              <a:rPr lang="en-US" b="1" dirty="0">
                <a:solidFill>
                  <a:srgbClr val="CC0033"/>
                </a:solidFill>
                <a:latin typeface="Calibri"/>
                <a:cs typeface="Calibri"/>
              </a:rPr>
              <a:t>Video </a:t>
            </a:r>
            <a:r>
              <a:rPr lang="en-US" b="1" dirty="0" smtClean="0">
                <a:solidFill>
                  <a:srgbClr val="CC0033"/>
                </a:solidFill>
                <a:latin typeface="Calibri"/>
                <a:cs typeface="Calibri"/>
              </a:rPr>
              <a:t>Streaming Service</a:t>
            </a:r>
            <a:r>
              <a:rPr lang="en-US" dirty="0" smtClean="0">
                <a:latin typeface="Calibri"/>
                <a:cs typeface="Calibri"/>
              </a:rPr>
              <a:t>"</a:t>
            </a:r>
            <a:r>
              <a:rPr lang="en-US" dirty="0">
                <a:latin typeface="Calibri"/>
                <a:cs typeface="Calibri"/>
              </a:rPr>
              <a:t>,  </a:t>
            </a:r>
          </a:p>
          <a:p>
            <a:r>
              <a:rPr lang="en-US" dirty="0" smtClean="0">
                <a:latin typeface="Calibri"/>
                <a:cs typeface="Calibri"/>
              </a:rPr>
              <a:t>"</a:t>
            </a:r>
            <a:r>
              <a:rPr lang="en-US" dirty="0">
                <a:latin typeface="Calibri"/>
                <a:cs typeface="Calibri"/>
              </a:rPr>
              <a:t>networkElements":[{  </a:t>
            </a:r>
          </a:p>
          <a:p>
            <a:r>
              <a:rPr lang="en-US" dirty="0">
                <a:latin typeface="Calibri"/>
                <a:cs typeface="Calibri"/>
              </a:rPr>
              <a:t>                 "id":1,</a:t>
            </a:r>
          </a:p>
          <a:p>
            <a:r>
              <a:rPr lang="en-US" dirty="0">
                <a:latin typeface="Calibri"/>
                <a:cs typeface="Calibri"/>
              </a:rPr>
              <a:t>                 "alias":"</a:t>
            </a:r>
            <a:r>
              <a:rPr lang="en-US" b="1" dirty="0">
                <a:solidFill>
                  <a:srgbClr val="CC0033"/>
                </a:solidFill>
                <a:latin typeface="Calibri"/>
                <a:cs typeface="Calibri"/>
              </a:rPr>
              <a:t>Video Server 1</a:t>
            </a:r>
            <a:r>
              <a:rPr lang="en-US" dirty="0">
                <a:latin typeface="Calibri"/>
                <a:cs typeface="Calibri"/>
              </a:rPr>
              <a:t>",  </a:t>
            </a:r>
          </a:p>
          <a:p>
            <a:r>
              <a:rPr lang="en-US" dirty="0">
                <a:latin typeface="Calibri"/>
                <a:cs typeface="Calibri"/>
              </a:rPr>
              <a:t>                 "type":"</a:t>
            </a:r>
            <a:r>
              <a:rPr lang="en-US" b="1" dirty="0">
                <a:solidFill>
                  <a:srgbClr val="CC0033"/>
                </a:solidFill>
                <a:latin typeface="Calibri"/>
                <a:cs typeface="Calibri"/>
              </a:rPr>
              <a:t>/node/host/generic</a:t>
            </a:r>
            <a:r>
              <a:rPr lang="en-US" dirty="0">
                <a:latin typeface="Calibri"/>
                <a:cs typeface="Calibri"/>
              </a:rPr>
              <a:t>",</a:t>
            </a:r>
          </a:p>
          <a:p>
            <a:r>
              <a:rPr lang="en-US" dirty="0">
                <a:latin typeface="Calibri"/>
                <a:cs typeface="Calibri"/>
              </a:rPr>
              <a:t>                 "features":[{</a:t>
            </a:r>
          </a:p>
          <a:p>
            <a:r>
              <a:rPr lang="en-US" dirty="0">
                <a:latin typeface="Calibri"/>
                <a:cs typeface="Calibri"/>
              </a:rPr>
              <a:t>                              </a:t>
            </a:r>
            <a:r>
              <a:rPr lang="en-US" dirty="0" smtClean="0">
                <a:latin typeface="Calibri"/>
                <a:cs typeface="Calibri"/>
              </a:rPr>
              <a:t>”</a:t>
            </a:r>
            <a:r>
              <a:rPr lang="en-US" dirty="0" err="1" smtClean="0">
                <a:latin typeface="Calibri"/>
                <a:cs typeface="Calibri"/>
              </a:rPr>
              <a:t>attribute</a:t>
            </a:r>
            <a:r>
              <a:rPr lang="en-US" dirty="0" err="1">
                <a:latin typeface="Calibri"/>
                <a:cs typeface="Calibri"/>
              </a:rPr>
              <a:t>"</a:t>
            </a:r>
            <a:r>
              <a:rPr lang="en-US" dirty="0" err="1" smtClean="0">
                <a:latin typeface="Calibri"/>
                <a:cs typeface="Calibri"/>
              </a:rPr>
              <a:t>:”</a:t>
            </a:r>
            <a:r>
              <a:rPr lang="en-US" b="1" dirty="0" err="1" smtClean="0">
                <a:solidFill>
                  <a:srgbClr val="CC0033"/>
                </a:solidFill>
                <a:latin typeface="Calibri"/>
                <a:cs typeface="Calibri"/>
              </a:rPr>
              <a:t>arch</a:t>
            </a:r>
            <a:r>
              <a:rPr lang="en-US" dirty="0" smtClean="0">
                <a:latin typeface="Calibri"/>
                <a:cs typeface="Calibri"/>
              </a:rPr>
              <a:t>"</a:t>
            </a:r>
            <a:r>
              <a:rPr lang="en-US" dirty="0">
                <a:latin typeface="Calibri"/>
                <a:cs typeface="Calibri"/>
              </a:rPr>
              <a:t>,</a:t>
            </a:r>
          </a:p>
          <a:p>
            <a:r>
              <a:rPr lang="en-US" dirty="0">
                <a:latin typeface="Calibri"/>
                <a:cs typeface="Calibri"/>
              </a:rPr>
              <a:t>                              </a:t>
            </a:r>
            <a:r>
              <a:rPr lang="en-US" dirty="0" smtClean="0">
                <a:latin typeface="Calibri"/>
                <a:cs typeface="Calibri"/>
              </a:rPr>
              <a:t>”value</a:t>
            </a:r>
            <a:r>
              <a:rPr lang="en-US" dirty="0">
                <a:latin typeface="Calibri"/>
                <a:cs typeface="Calibri"/>
              </a:rPr>
              <a:t>":"</a:t>
            </a:r>
            <a:r>
              <a:rPr lang="en-US" b="1" dirty="0">
                <a:solidFill>
                  <a:schemeClr val="tx2"/>
                </a:solidFill>
                <a:latin typeface="Calibri"/>
                <a:cs typeface="Calibri"/>
              </a:rPr>
              <a:t>x86_64</a:t>
            </a:r>
            <a:r>
              <a:rPr lang="en-US" dirty="0">
                <a:latin typeface="Calibri"/>
                <a:cs typeface="Calibri"/>
              </a:rPr>
              <a:t>"</a:t>
            </a:r>
          </a:p>
          <a:p>
            <a:r>
              <a:rPr lang="en-US" dirty="0">
                <a:latin typeface="Calibri"/>
                <a:cs typeface="Calibri"/>
              </a:rPr>
              <a:t>                              },                              </a:t>
            </a:r>
          </a:p>
          <a:p>
            <a:r>
              <a:rPr lang="en-US" dirty="0" smtClean="0">
                <a:latin typeface="Calibri"/>
                <a:cs typeface="Calibri"/>
              </a:rPr>
              <a:t>                   . . .</a:t>
            </a:r>
            <a:endParaRPr lang="fi-FI" dirty="0" smtClean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4941168"/>
            <a:ext cx="17890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C3C5F"/>
                </a:solidFill>
                <a:latin typeface="Calibri" pitchFamily="34" charset="0"/>
              </a:rPr>
              <a:t>Lightweight text-data </a:t>
            </a:r>
          </a:p>
          <a:p>
            <a:pPr algn="ctr"/>
            <a:r>
              <a:rPr lang="en-US" b="1" dirty="0">
                <a:solidFill>
                  <a:srgbClr val="1C3C5F"/>
                </a:solidFill>
                <a:latin typeface="Calibri" pitchFamily="34" charset="0"/>
              </a:rPr>
              <a:t>interchange format</a:t>
            </a:r>
          </a:p>
          <a:p>
            <a:pPr algn="ctr"/>
            <a:r>
              <a:rPr lang="en-US" b="1" dirty="0">
                <a:solidFill>
                  <a:srgbClr val="1C3C5F"/>
                </a:solidFill>
                <a:latin typeface="Calibri" pitchFamily="34" charset="0"/>
              </a:rPr>
              <a:t>(JSON,XML…)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4208" y="6120241"/>
            <a:ext cx="73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A01C"/>
                </a:solidFill>
                <a:latin typeface="Calibri" pitchFamily="34" charset="0"/>
              </a:rPr>
              <a:t>JSON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869160"/>
            <a:ext cx="324036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3D3C39"/>
                </a:solidFill>
                <a:latin typeface="Calibri" pitchFamily="34" charset="0"/>
              </a:rPr>
              <a:t>Prototype uses NDL </a:t>
            </a:r>
            <a:r>
              <a:rPr lang="en-US" b="1" dirty="0">
                <a:solidFill>
                  <a:srgbClr val="3D3C39"/>
                </a:solidFill>
                <a:latin typeface="Calibri" pitchFamily="34" charset="0"/>
              </a:rPr>
              <a:t>based on </a:t>
            </a:r>
            <a:r>
              <a:rPr lang="en-US" b="1" dirty="0" err="1">
                <a:solidFill>
                  <a:srgbClr val="3D3C39"/>
                </a:solidFill>
                <a:latin typeface="Calibri" pitchFamily="34" charset="0"/>
              </a:rPr>
              <a:t>FleRD</a:t>
            </a:r>
            <a:r>
              <a:rPr lang="en-US" b="1" dirty="0">
                <a:solidFill>
                  <a:srgbClr val="3D3C39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3D3C39"/>
                </a:solidFill>
                <a:latin typeface="Calibri" pitchFamily="34" charset="0"/>
              </a:rPr>
              <a:t>(developed </a:t>
            </a:r>
            <a:r>
              <a:rPr lang="en-US" b="1" dirty="0">
                <a:solidFill>
                  <a:srgbClr val="3D3C39"/>
                </a:solidFill>
                <a:latin typeface="Calibri" pitchFamily="34" charset="0"/>
              </a:rPr>
              <a:t>in collaboration with </a:t>
            </a:r>
            <a:r>
              <a:rPr lang="en-US" b="1" dirty="0" smtClean="0">
                <a:solidFill>
                  <a:srgbClr val="3D3C39"/>
                </a:solidFill>
                <a:latin typeface="Calibri" pitchFamily="34" charset="0"/>
              </a:rPr>
              <a:t>TU Berlin)</a:t>
            </a:r>
            <a:endParaRPr lang="en-US" b="1" dirty="0">
              <a:solidFill>
                <a:srgbClr val="3D3C39"/>
              </a:solidFill>
              <a:latin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3D3C39"/>
                </a:solidFill>
                <a:latin typeface="Calibri" pitchFamily="34" charset="0"/>
              </a:rPr>
              <a:t>We </a:t>
            </a:r>
            <a:r>
              <a:rPr lang="en-US" b="1" dirty="0">
                <a:solidFill>
                  <a:srgbClr val="3D3C39"/>
                </a:solidFill>
                <a:latin typeface="Calibri" pitchFamily="34" charset="0"/>
              </a:rPr>
              <a:t>need </a:t>
            </a:r>
            <a:r>
              <a:rPr lang="en-US" b="1" dirty="0" smtClean="0">
                <a:solidFill>
                  <a:srgbClr val="3D3C39"/>
                </a:solidFill>
                <a:latin typeface="Calibri" pitchFamily="34" charset="0"/>
              </a:rPr>
              <a:t>a </a:t>
            </a:r>
            <a:r>
              <a:rPr lang="en-US" b="1" dirty="0">
                <a:solidFill>
                  <a:srgbClr val="3D3C39"/>
                </a:solidFill>
                <a:latin typeface="Calibri" pitchFamily="34" charset="0"/>
              </a:rPr>
              <a:t>standardized </a:t>
            </a:r>
            <a:r>
              <a:rPr lang="en-US" b="1" dirty="0" smtClean="0">
                <a:solidFill>
                  <a:srgbClr val="3D3C39"/>
                </a:solidFill>
                <a:latin typeface="Calibri" pitchFamily="34" charset="0"/>
              </a:rPr>
              <a:t>virtualization-aware Information Model / NDL</a:t>
            </a:r>
            <a:endParaRPr lang="en-US" b="1" dirty="0">
              <a:solidFill>
                <a:srgbClr val="3D3C3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6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  <p:bldP spid="9" grpId="0" animBg="1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Network Configuration Platform (NCP)</a:t>
            </a:r>
            <a:br>
              <a:rPr lang="en-US" b="1" dirty="0" smtClean="0"/>
            </a:br>
            <a:r>
              <a:rPr lang="en-US" dirty="0" smtClean="0"/>
              <a:t>Proof-of-Concept (II)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6165304"/>
            <a:ext cx="936104" cy="387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1" y="4293096"/>
            <a:ext cx="1159329" cy="282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64" y="893974"/>
            <a:ext cx="4788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D3C39"/>
                </a:solidFill>
                <a:latin typeface="Calibri"/>
                <a:cs typeface="Calibri"/>
              </a:rPr>
              <a:t>Use Case: Geographically Distributed Video Streaming Service</a:t>
            </a:r>
            <a:endParaRPr lang="en-US" dirty="0" smtClean="0">
              <a:solidFill>
                <a:srgbClr val="3D3C39"/>
              </a:solidFill>
              <a:latin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47150"/>
            <a:ext cx="7532396" cy="2134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4653136"/>
            <a:ext cx="791468" cy="7914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717032"/>
            <a:ext cx="504056" cy="2664296"/>
            <a:chOff x="8460432" y="3789040"/>
            <a:chExt cx="504056" cy="2664296"/>
          </a:xfrm>
          <a:solidFill>
            <a:srgbClr val="0E7DA1"/>
          </a:solidFill>
        </p:grpSpPr>
        <p:sp>
          <p:nvSpPr>
            <p:cNvPr id="13" name="Rectangle 12"/>
            <p:cNvSpPr/>
            <p:nvPr/>
          </p:nvSpPr>
          <p:spPr bwMode="auto">
            <a:xfrm>
              <a:off x="8460432" y="3789040"/>
              <a:ext cx="504056" cy="266429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5400000">
              <a:off x="7651390" y="4934979"/>
              <a:ext cx="2100655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Calibri" pitchFamily="34" charset="0"/>
                </a:rPr>
                <a:t>Physical Infrastructure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7504" y="2390695"/>
            <a:ext cx="7898121" cy="3737622"/>
            <a:chOff x="107504" y="2390695"/>
            <a:chExt cx="7898121" cy="37376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975" y="3271696"/>
              <a:ext cx="6479650" cy="2856621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107504" y="2390695"/>
              <a:ext cx="504056" cy="1363374"/>
              <a:chOff x="107504" y="2390695"/>
              <a:chExt cx="504056" cy="1363374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107504" y="2420888"/>
                <a:ext cx="504056" cy="1296144"/>
              </a:xfrm>
              <a:prstGeom prst="rect">
                <a:avLst/>
              </a:prstGeom>
              <a:solidFill>
                <a:srgbClr val="1C3C5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5400000">
                <a:off x="-328919" y="2903105"/>
                <a:ext cx="13633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Orchestration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107504" y="1412776"/>
            <a:ext cx="7356854" cy="1908788"/>
            <a:chOff x="107504" y="1412776"/>
            <a:chExt cx="7356854" cy="19087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75759" y="2661534"/>
              <a:ext cx="4988599" cy="66003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107504" y="1412776"/>
              <a:ext cx="504056" cy="1008112"/>
            </a:xfrm>
            <a:prstGeom prst="rect">
              <a:avLst/>
            </a:prstGeom>
            <a:solidFill>
              <a:srgbClr val="82AD5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400000">
              <a:off x="-205080" y="1814415"/>
              <a:ext cx="1141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  <a:latin typeface="Calibri" pitchFamily="34" charset="0"/>
                </a:rPr>
                <a:t>VN Mgmt.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4419"/>
            <a:ext cx="3983176" cy="116937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148064" y="980728"/>
            <a:ext cx="3456384" cy="2246769"/>
            <a:chOff x="5148064" y="980728"/>
            <a:chExt cx="3456384" cy="2246769"/>
          </a:xfrm>
        </p:grpSpPr>
        <p:grpSp>
          <p:nvGrpSpPr>
            <p:cNvPr id="30" name="Group 29"/>
            <p:cNvGrpSpPr/>
            <p:nvPr/>
          </p:nvGrpSpPr>
          <p:grpSpPr>
            <a:xfrm>
              <a:off x="5148064" y="980728"/>
              <a:ext cx="3456384" cy="2246769"/>
              <a:chOff x="3851920" y="3837161"/>
              <a:chExt cx="5119061" cy="332756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851920" y="3837161"/>
                <a:ext cx="5119061" cy="3327567"/>
              </a:xfrm>
              <a:prstGeom prst="rect">
                <a:avLst/>
              </a:prstGeom>
              <a:solidFill>
                <a:srgbClr val="FFF6B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"alias":"</a:t>
                </a:r>
                <a:r>
                  <a:rPr lang="en-US" b="1" dirty="0">
                    <a:solidFill>
                      <a:srgbClr val="CC0033"/>
                    </a:solidFill>
                    <a:latin typeface="Calibri"/>
                    <a:cs typeface="Calibri"/>
                  </a:rPr>
                  <a:t>Video </a:t>
                </a:r>
                <a:r>
                  <a:rPr lang="en-US" b="1" dirty="0" smtClean="0">
                    <a:solidFill>
                      <a:srgbClr val="CC0033"/>
                    </a:solidFill>
                    <a:latin typeface="Calibri"/>
                    <a:cs typeface="Calibri"/>
                  </a:rPr>
                  <a:t>Streaming Service</a:t>
                </a:r>
                <a:r>
                  <a:rPr lang="en-US" dirty="0" smtClean="0">
                    <a:latin typeface="Calibri"/>
                    <a:cs typeface="Calibri"/>
                  </a:rPr>
                  <a:t>"</a:t>
                </a:r>
                <a:r>
                  <a:rPr lang="en-US" dirty="0">
                    <a:latin typeface="Calibri"/>
                    <a:cs typeface="Calibri"/>
                  </a:rPr>
                  <a:t>,  </a:t>
                </a:r>
              </a:p>
              <a:p>
                <a:r>
                  <a:rPr lang="en-US" dirty="0" smtClean="0">
                    <a:latin typeface="Calibri"/>
                    <a:cs typeface="Calibri"/>
                  </a:rPr>
                  <a:t>"</a:t>
                </a:r>
                <a:r>
                  <a:rPr lang="en-US" dirty="0">
                    <a:latin typeface="Calibri"/>
                    <a:cs typeface="Calibri"/>
                  </a:rPr>
                  <a:t>networkElements":[{  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                 "id":1,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                 "alias":"</a:t>
                </a:r>
                <a:r>
                  <a:rPr lang="en-US" b="1" dirty="0">
                    <a:solidFill>
                      <a:srgbClr val="CC0033"/>
                    </a:solidFill>
                    <a:latin typeface="Calibri"/>
                    <a:cs typeface="Calibri"/>
                  </a:rPr>
                  <a:t>Video Server 1</a:t>
                </a:r>
                <a:r>
                  <a:rPr lang="en-US" dirty="0">
                    <a:latin typeface="Calibri"/>
                    <a:cs typeface="Calibri"/>
                  </a:rPr>
                  <a:t>",  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                 "type":"</a:t>
                </a:r>
                <a:r>
                  <a:rPr lang="en-US" b="1" dirty="0">
                    <a:solidFill>
                      <a:srgbClr val="CC0033"/>
                    </a:solidFill>
                    <a:latin typeface="Calibri"/>
                    <a:cs typeface="Calibri"/>
                  </a:rPr>
                  <a:t>/node/host/generic</a:t>
                </a:r>
                <a:r>
                  <a:rPr lang="en-US" dirty="0">
                    <a:latin typeface="Calibri"/>
                    <a:cs typeface="Calibri"/>
                  </a:rPr>
                  <a:t>",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                 "features":[{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                              </a:t>
                </a:r>
                <a:r>
                  <a:rPr lang="en-US" dirty="0" smtClean="0">
                    <a:latin typeface="Calibri"/>
                    <a:cs typeface="Calibri"/>
                  </a:rPr>
                  <a:t>”</a:t>
                </a:r>
                <a:r>
                  <a:rPr lang="en-US" dirty="0" err="1" smtClean="0">
                    <a:latin typeface="Calibri"/>
                    <a:cs typeface="Calibri"/>
                  </a:rPr>
                  <a:t>attribute</a:t>
                </a:r>
                <a:r>
                  <a:rPr lang="en-US" dirty="0" err="1">
                    <a:latin typeface="Calibri"/>
                    <a:cs typeface="Calibri"/>
                  </a:rPr>
                  <a:t>"</a:t>
                </a:r>
                <a:r>
                  <a:rPr lang="en-US" dirty="0" err="1" smtClean="0">
                    <a:latin typeface="Calibri"/>
                    <a:cs typeface="Calibri"/>
                  </a:rPr>
                  <a:t>:”</a:t>
                </a:r>
                <a:r>
                  <a:rPr lang="en-US" b="1" dirty="0" err="1" smtClean="0">
                    <a:solidFill>
                      <a:srgbClr val="CC0033"/>
                    </a:solidFill>
                    <a:latin typeface="Calibri"/>
                    <a:cs typeface="Calibri"/>
                  </a:rPr>
                  <a:t>arch</a:t>
                </a:r>
                <a:r>
                  <a:rPr lang="en-US" dirty="0" smtClean="0">
                    <a:latin typeface="Calibri"/>
                    <a:cs typeface="Calibri"/>
                  </a:rPr>
                  <a:t>"</a:t>
                </a:r>
                <a:r>
                  <a:rPr lang="en-US" dirty="0">
                    <a:latin typeface="Calibri"/>
                    <a:cs typeface="Calibri"/>
                  </a:rPr>
                  <a:t>,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                              </a:t>
                </a:r>
                <a:r>
                  <a:rPr lang="en-US" dirty="0" smtClean="0">
                    <a:latin typeface="Calibri"/>
                    <a:cs typeface="Calibri"/>
                  </a:rPr>
                  <a:t>”value</a:t>
                </a:r>
                <a:r>
                  <a:rPr lang="en-US" dirty="0">
                    <a:latin typeface="Calibri"/>
                    <a:cs typeface="Calibri"/>
                  </a:rPr>
                  <a:t>":"</a:t>
                </a:r>
                <a:r>
                  <a:rPr lang="en-US" b="1" dirty="0">
                    <a:solidFill>
                      <a:schemeClr val="tx2"/>
                    </a:solidFill>
                    <a:latin typeface="Calibri"/>
                    <a:cs typeface="Calibri"/>
                  </a:rPr>
                  <a:t>x86_64</a:t>
                </a:r>
                <a:r>
                  <a:rPr lang="en-US" dirty="0">
                    <a:latin typeface="Calibri"/>
                    <a:cs typeface="Calibri"/>
                  </a:rPr>
                  <a:t>"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                              },                              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                             </a:t>
                </a:r>
                <a:r>
                  <a:rPr lang="en-US" dirty="0" smtClean="0">
                    <a:latin typeface="Calibri"/>
                    <a:cs typeface="Calibri"/>
                  </a:rPr>
                  <a:t>….</a:t>
                </a:r>
                <a:endParaRPr lang="fi-FI" dirty="0" smtClean="0">
                  <a:latin typeface="Calibri"/>
                  <a:cs typeface="Calibri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964796" y="6585872"/>
                <a:ext cx="7331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A01C"/>
                    </a:solidFill>
                    <a:latin typeface="Calibri" pitchFamily="34" charset="0"/>
                  </a:rPr>
                  <a:t>JSON</a:t>
                </a:r>
              </a:p>
            </p:txBody>
          </p:sp>
        </p:grpSp>
        <p:sp>
          <p:nvSpPr>
            <p:cNvPr id="34" name="Line Callout 1 (Border and Accent Bar) 33"/>
            <p:cNvSpPr/>
            <p:nvPr/>
          </p:nvSpPr>
          <p:spPr bwMode="auto">
            <a:xfrm>
              <a:off x="5148064" y="980728"/>
              <a:ext cx="3456384" cy="2232248"/>
            </a:xfrm>
            <a:prstGeom prst="accentBorderCallout1">
              <a:avLst>
                <a:gd name="adj1" fmla="val 16661"/>
                <a:gd name="adj2" fmla="val -3369"/>
                <a:gd name="adj3" fmla="val 99446"/>
                <a:gd name="adj4" fmla="val -24960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22" y="4755255"/>
            <a:ext cx="4658252" cy="1351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67" y="1192944"/>
            <a:ext cx="4032448" cy="114193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131840" y="2996952"/>
            <a:ext cx="839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Calibri" pitchFamily="34" charset="0"/>
              </a:rPr>
              <a:t>REST API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56176" y="3861048"/>
            <a:ext cx="839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Calibri" pitchFamily="34" charset="0"/>
              </a:rPr>
              <a:t>REST API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3419872" y="2486965"/>
            <a:ext cx="360040" cy="144016"/>
          </a:xfrm>
          <a:prstGeom prst="downArrow">
            <a:avLst>
              <a:gd name="adj1" fmla="val 50000"/>
              <a:gd name="adj2" fmla="val 63438"/>
            </a:avLst>
          </a:prstGeom>
          <a:noFill/>
          <a:ln w="19050" cap="flat" cmpd="sng" algn="ctr">
            <a:solidFill>
              <a:srgbClr val="1C3C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0800000">
            <a:off x="3419872" y="2414957"/>
            <a:ext cx="360040" cy="144016"/>
          </a:xfrm>
          <a:prstGeom prst="downArrow">
            <a:avLst>
              <a:gd name="adj1" fmla="val 50000"/>
              <a:gd name="adj2" fmla="val 63438"/>
            </a:avLst>
          </a:prstGeom>
          <a:noFill/>
          <a:ln w="19050" cap="flat" cmpd="sng" algn="ctr">
            <a:solidFill>
              <a:srgbClr val="1C3C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0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7433E-6 7.12633E-7 L 0.24683 0.261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2" y="1307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39" grpId="1"/>
      <p:bldP spid="40" grpId="0"/>
      <p:bldP spid="40" grpId="1"/>
      <p:bldP spid="33" grpId="0" animBg="1"/>
      <p:bldP spid="33" grpId="1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Network Configuration Platform (NCP)</a:t>
            </a:r>
            <a:br>
              <a:rPr lang="en-US" b="1" dirty="0"/>
            </a:br>
            <a:r>
              <a:rPr lang="en-US" dirty="0"/>
              <a:t>Proof-of-</a:t>
            </a:r>
            <a:r>
              <a:rPr lang="en-US" dirty="0" smtClean="0"/>
              <a:t>Concept (III)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4968552" cy="3541047"/>
          </a:xfrm>
          <a:prstGeom prst="rect">
            <a:avLst/>
          </a:prstGeom>
          <a:ln w="57150" cmpd="sng">
            <a:solidFill>
              <a:srgbClr val="82AD5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64" y="2708920"/>
            <a:ext cx="4978646" cy="3548240"/>
          </a:xfrm>
          <a:prstGeom prst="rect">
            <a:avLst/>
          </a:prstGeom>
          <a:ln w="57150" cmpd="sng">
            <a:solidFill>
              <a:srgbClr val="82AD51"/>
            </a:solidFill>
          </a:ln>
        </p:spPr>
      </p:pic>
      <p:sp>
        <p:nvSpPr>
          <p:cNvPr id="9" name="Rectangle 8"/>
          <p:cNvSpPr/>
          <p:nvPr/>
        </p:nvSpPr>
        <p:spPr bwMode="auto">
          <a:xfrm>
            <a:off x="5674301" y="1063580"/>
            <a:ext cx="2808312" cy="781244"/>
          </a:xfrm>
          <a:prstGeom prst="rect">
            <a:avLst/>
          </a:prstGeom>
          <a:solidFill>
            <a:srgbClr val="82AD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Service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 Provider GUI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Define end-to-end service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Get access information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19423" y="5530060"/>
            <a:ext cx="2808312" cy="781244"/>
          </a:xfrm>
          <a:prstGeom prst="rect">
            <a:avLst/>
          </a:prstGeom>
          <a:solidFill>
            <a:srgbClr val="82AD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NCP Admin 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GUI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View physical topology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Check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kumimoji="0" lang="en-US" sz="1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VNet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 mapping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27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</a:p>
          <a:p>
            <a:pPr lvl="1"/>
            <a:r>
              <a:rPr kumimoji="1" lang="en-US" altLang="ja-JP" dirty="0"/>
              <a:t>An architecture and its building blocks </a:t>
            </a:r>
            <a:r>
              <a:rPr kumimoji="1" lang="en-US" altLang="ja-JP" dirty="0" smtClean="0"/>
              <a:t>for orchestrating end-to-end services were proposed</a:t>
            </a:r>
          </a:p>
          <a:p>
            <a:pPr lvl="1"/>
            <a:r>
              <a:rPr kumimoji="1" lang="en-US" altLang="ja-JP" dirty="0" smtClean="0"/>
              <a:t>A Proof-of-Concept of such an architecture was presented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Open research issues have been discussed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Future Works</a:t>
            </a:r>
          </a:p>
          <a:p>
            <a:pPr lvl="1"/>
            <a:r>
              <a:rPr kumimoji="1" lang="en-US" altLang="ja-JP" dirty="0" smtClean="0"/>
              <a:t>Standard based north- and southbound I</a:t>
            </a:r>
            <a:r>
              <a:rPr kumimoji="1" lang="en-US" altLang="ja-JP" dirty="0"/>
              <a:t>/F design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Standard multi-layer, multi-vendor information model</a:t>
            </a:r>
          </a:p>
          <a:p>
            <a:pPr lvl="1"/>
            <a:r>
              <a:rPr kumimoji="1" lang="en-US" altLang="ja-JP" dirty="0" smtClean="0"/>
              <a:t>Implement new resource allocation algorithm </a:t>
            </a:r>
            <a:r>
              <a:rPr kumimoji="1" lang="en-US" altLang="ja-JP" dirty="0"/>
              <a:t>(see PIMRC’13 - Path Protection with Explicit Availability </a:t>
            </a:r>
            <a:r>
              <a:rPr kumimoji="1" lang="en-US" altLang="ja-JP" dirty="0" smtClean="0"/>
              <a:t>Constraints </a:t>
            </a:r>
            <a:r>
              <a:rPr kumimoji="1" lang="en-US" altLang="ja-JP" dirty="0"/>
              <a:t>for Virtual Network </a:t>
            </a:r>
            <a:r>
              <a:rPr kumimoji="1" lang="en-US" altLang="ja-JP" dirty="0" smtClean="0"/>
              <a:t>Embedding)</a:t>
            </a:r>
            <a:endParaRPr kumimoji="1" lang="en-US" altLang="ja-JP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704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589240"/>
            <a:ext cx="9144000" cy="1268760"/>
          </a:xfrm>
          <a:prstGeom prst="rect">
            <a:avLst/>
          </a:prstGeom>
          <a:solidFill>
            <a:srgbClr val="CC0033"/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1001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de-DE" altLang="ja-JP">
              <a:solidFill>
                <a:schemeClr val="bg1"/>
              </a:solidFill>
            </a:endParaRPr>
          </a:p>
        </p:txBody>
      </p: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2080047" y="5853832"/>
            <a:ext cx="36137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ja-JP" sz="1200" dirty="0">
                <a:solidFill>
                  <a:srgbClr val="FFFFFF"/>
                </a:solidFill>
                <a:latin typeface="Calibri" pitchFamily="34" charset="0"/>
                <a:ea typeface="ＭＳ Ｐゴシック" pitchFamily="50" charset="-128"/>
              </a:rPr>
              <a:t>DOCOMO Communications Laboratories Europe GmbH</a:t>
            </a:r>
          </a:p>
          <a:p>
            <a:r>
              <a:rPr lang="de-DE" altLang="ja-JP" sz="1200" dirty="0">
                <a:solidFill>
                  <a:srgbClr val="FFFFFF"/>
                </a:solidFill>
                <a:latin typeface="Calibri" pitchFamily="34" charset="0"/>
                <a:ea typeface="ＭＳ Ｐゴシック" pitchFamily="50" charset="-128"/>
              </a:rPr>
              <a:t>Landsberger Strasse 312 – 80687 Munich, Germany</a:t>
            </a:r>
          </a:p>
          <a:p>
            <a:r>
              <a:rPr lang="de-DE" altLang="ja-JP" sz="1200" dirty="0">
                <a:solidFill>
                  <a:srgbClr val="FFFFFF"/>
                </a:solidFill>
                <a:latin typeface="Calibri" pitchFamily="34" charset="0"/>
                <a:ea typeface="ＭＳ Ｐゴシック" pitchFamily="50" charset="-128"/>
              </a:rPr>
              <a:t>Phone: +49 (89) 56824-0 | www.docomolab-euro.com</a:t>
            </a: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2051720" y="4221088"/>
            <a:ext cx="49192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0D0D0D"/>
                </a:solidFill>
                <a:latin typeface="Calibri" pitchFamily="34" charset="0"/>
                <a:ea typeface="ＭＳ Ｐゴシック" pitchFamily="50" charset="-128"/>
              </a:rPr>
              <a:t>David Pérez Caparrós</a:t>
            </a:r>
          </a:p>
          <a:p>
            <a:r>
              <a:rPr lang="de-DE" sz="2800" dirty="0" err="1">
                <a:solidFill>
                  <a:srgbClr val="0D0D0D"/>
                </a:solidFill>
                <a:latin typeface="Calibri" pitchFamily="34" charset="0"/>
                <a:ea typeface="ＭＳ Ｐゴシック" pitchFamily="50" charset="-128"/>
              </a:rPr>
              <a:t>caparros@docomolab-euro.com</a:t>
            </a:r>
            <a:r>
              <a:rPr lang="de-DE" sz="2800" dirty="0">
                <a:solidFill>
                  <a:srgbClr val="0D0D0D"/>
                </a:solidFill>
                <a:latin typeface="Calibri" pitchFamily="34" charset="0"/>
                <a:ea typeface="ＭＳ Ｐゴシック" pitchFamily="50" charset="-128"/>
              </a:rPr>
              <a:t> </a:t>
            </a:r>
          </a:p>
        </p:txBody>
      </p:sp>
      <p:pic>
        <p:nvPicPr>
          <p:cNvPr id="14" name="Picture 2" descr="U:\12_Projects\72_HEART\Hefele\Files\docomo_heart_finalpage_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41588"/>
          </a:xfrm>
          <a:prstGeom prst="rect">
            <a:avLst/>
          </a:prstGeom>
          <a:noFill/>
        </p:spPr>
      </p:pic>
      <p:pic>
        <p:nvPicPr>
          <p:cNvPr id="15" name="Picture 2" descr="U:\12_Projects\72_HEART\Hefele\Files\docomo_heart_finalpag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780928"/>
            <a:ext cx="1855788" cy="3841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7528" y="3195524"/>
            <a:ext cx="407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 pitchFamily="34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Network Configuration Platform (NCP)</a:t>
            </a:r>
            <a:br>
              <a:rPr lang="en-US" b="1" dirty="0"/>
            </a:br>
            <a:r>
              <a:rPr lang="en-US" dirty="0"/>
              <a:t>Proof-of-</a:t>
            </a:r>
            <a:r>
              <a:rPr lang="en-US" dirty="0" smtClean="0"/>
              <a:t>Concept. REST API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RESTful</a:t>
            </a:r>
            <a:r>
              <a:rPr lang="en-US" dirty="0"/>
              <a:t> web API. CRUD (</a:t>
            </a:r>
            <a:r>
              <a:rPr lang="en-US" dirty="0" err="1"/>
              <a:t>Create,Read,Update,Delete</a:t>
            </a:r>
            <a:r>
              <a:rPr lang="en-US" dirty="0"/>
              <a:t>) operations</a:t>
            </a:r>
          </a:p>
          <a:p>
            <a:r>
              <a:rPr lang="en-US" dirty="0"/>
              <a:t>Jersey 2.0 (Open Source implementation of JAX-RS)</a:t>
            </a:r>
          </a:p>
          <a:p>
            <a:r>
              <a:rPr lang="en-US" dirty="0"/>
              <a:t>Some examples:</a:t>
            </a:r>
          </a:p>
          <a:p>
            <a:pPr lvl="1"/>
            <a:r>
              <a:rPr lang="en-US" dirty="0"/>
              <a:t>Create network: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1C3C5F"/>
                </a:solidFill>
              </a:rPr>
              <a:t>POST</a:t>
            </a:r>
            <a:r>
              <a:rPr lang="en-US" dirty="0">
                <a:solidFill>
                  <a:srgbClr val="1C3C5F"/>
                </a:solidFill>
              </a:rPr>
              <a:t> http://&lt;NCP_IP&gt;/NCP/</a:t>
            </a:r>
            <a:r>
              <a:rPr lang="en-US" dirty="0" err="1">
                <a:solidFill>
                  <a:srgbClr val="1C3C5F"/>
                </a:solidFill>
              </a:rPr>
              <a:t>api</a:t>
            </a:r>
            <a:r>
              <a:rPr lang="en-US" dirty="0">
                <a:solidFill>
                  <a:srgbClr val="1C3C5F"/>
                </a:solidFill>
              </a:rPr>
              <a:t>/v1/&lt;USER_ID&gt;/network</a:t>
            </a:r>
            <a:br>
              <a:rPr lang="en-US" dirty="0">
                <a:solidFill>
                  <a:srgbClr val="1C3C5F"/>
                </a:solidFill>
              </a:rPr>
            </a:br>
            <a:r>
              <a:rPr lang="en-US" dirty="0">
                <a:solidFill>
                  <a:srgbClr val="1C3C5F"/>
                </a:solidFill>
              </a:rPr>
              <a:t>Body: Network request in JSON or XML format</a:t>
            </a:r>
          </a:p>
          <a:p>
            <a:pPr lvl="1"/>
            <a:r>
              <a:rPr lang="en-US" dirty="0"/>
              <a:t>Get network information: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1C3C5F"/>
                </a:solidFill>
              </a:rPr>
              <a:t>GET</a:t>
            </a:r>
            <a:r>
              <a:rPr lang="en-US" dirty="0">
                <a:solidFill>
                  <a:srgbClr val="1C3C5F"/>
                </a:solidFill>
              </a:rPr>
              <a:t> </a:t>
            </a:r>
            <a:r>
              <a:rPr lang="en-US" sz="1800" dirty="0">
                <a:solidFill>
                  <a:srgbClr val="1C3C5F"/>
                </a:solidFill>
              </a:rPr>
              <a:t>http://&lt;NCP_IP&gt;/NCP/</a:t>
            </a:r>
            <a:r>
              <a:rPr lang="en-US" sz="1800" dirty="0" err="1">
                <a:solidFill>
                  <a:srgbClr val="1C3C5F"/>
                </a:solidFill>
              </a:rPr>
              <a:t>api</a:t>
            </a:r>
            <a:r>
              <a:rPr lang="en-US" sz="1800" dirty="0">
                <a:solidFill>
                  <a:srgbClr val="1C3C5F"/>
                </a:solidFill>
              </a:rPr>
              <a:t>/v1/&lt;USER_ID&gt;/network/&lt;NETWORK_ID&gt;</a:t>
            </a:r>
            <a:endParaRPr lang="en-US" dirty="0">
              <a:solidFill>
                <a:srgbClr val="1C3C5F"/>
              </a:solidFill>
            </a:endParaRPr>
          </a:p>
          <a:p>
            <a:pPr lvl="1"/>
            <a:r>
              <a:rPr lang="en-US" dirty="0"/>
              <a:t>Modify network: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1C3C5F"/>
                </a:solidFill>
              </a:rPr>
              <a:t>PUT </a:t>
            </a:r>
            <a:r>
              <a:rPr lang="en-US" dirty="0">
                <a:solidFill>
                  <a:srgbClr val="1C3C5F"/>
                </a:solidFill>
              </a:rPr>
              <a:t>http://&lt;NCP_IP&gt;/NCP/</a:t>
            </a:r>
            <a:r>
              <a:rPr lang="en-US" dirty="0" err="1">
                <a:solidFill>
                  <a:srgbClr val="1C3C5F"/>
                </a:solidFill>
              </a:rPr>
              <a:t>api</a:t>
            </a:r>
            <a:r>
              <a:rPr lang="en-US" dirty="0">
                <a:solidFill>
                  <a:srgbClr val="1C3C5F"/>
                </a:solidFill>
              </a:rPr>
              <a:t>/v1/&lt;USER_ID&gt;/network/&lt;NETWORK_ID&gt; Body: Network request in JSON or XML format</a:t>
            </a:r>
          </a:p>
          <a:p>
            <a:pPr lvl="1"/>
            <a:r>
              <a:rPr lang="en-US" dirty="0"/>
              <a:t>Delete network: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1C3C5F"/>
                </a:solidFill>
              </a:rPr>
              <a:t>DELETE </a:t>
            </a:r>
            <a:r>
              <a:rPr lang="en-US" sz="1800" dirty="0">
                <a:solidFill>
                  <a:srgbClr val="1C3C5F"/>
                </a:solidFill>
              </a:rPr>
              <a:t>http://&lt;NCP_IP&gt;/NCP/</a:t>
            </a:r>
            <a:r>
              <a:rPr lang="en-US" sz="1800" dirty="0" err="1">
                <a:solidFill>
                  <a:srgbClr val="1C3C5F"/>
                </a:solidFill>
              </a:rPr>
              <a:t>api</a:t>
            </a:r>
            <a:r>
              <a:rPr lang="en-US" sz="1800" dirty="0">
                <a:solidFill>
                  <a:srgbClr val="1C3C5F"/>
                </a:solidFill>
              </a:rPr>
              <a:t>/v1/&lt;USER_ID&gt;/network/&lt;NETWORK_ID&gt;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4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Outline</a:t>
            </a:r>
            <a:endParaRPr lang="de-DE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Motivation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Network Configuration Platform (NCP)</a:t>
            </a:r>
          </a:p>
          <a:p>
            <a:pPr lvl="1"/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Proof-of-Concept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Conclusions &amp; Future Work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00564"/>
            <a:ext cx="7674625" cy="45606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5989985"/>
            <a:ext cx="9073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D3C39"/>
                </a:solidFill>
                <a:latin typeface="Calibri" pitchFamily="34" charset="0"/>
              </a:rPr>
              <a:t>v</a:t>
            </a:r>
            <a:r>
              <a:rPr lang="en-US" sz="1600" dirty="0" smtClean="0">
                <a:solidFill>
                  <a:srgbClr val="3D3C39"/>
                </a:solidFill>
                <a:latin typeface="Calibri" pitchFamily="34" charset="0"/>
              </a:rPr>
              <a:t>: Virtualized	DC: Datacenter	S-GW: Serving Gateway	P-GW: PDN Gateway</a:t>
            </a:r>
          </a:p>
          <a:p>
            <a:r>
              <a:rPr lang="en-US" sz="1600" dirty="0" smtClean="0">
                <a:solidFill>
                  <a:srgbClr val="3D3C39"/>
                </a:solidFill>
                <a:latin typeface="Calibri" pitchFamily="34" charset="0"/>
              </a:rPr>
              <a:t>MME: Mobility Management Entity	HSS: Home Subscriber Server 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365104"/>
            <a:ext cx="166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Physical </a:t>
            </a:r>
          </a:p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Infrastructure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924944"/>
            <a:ext cx="1505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Deployment</a:t>
            </a:r>
          </a:p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blueprint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1863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Requested</a:t>
            </a:r>
          </a:p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Virtual network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5440" y="2653194"/>
            <a:ext cx="9128559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1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37" y="1100564"/>
            <a:ext cx="7660846" cy="45606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 (II)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5989985"/>
            <a:ext cx="9073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D3C39"/>
                </a:solidFill>
                <a:latin typeface="Calibri" pitchFamily="34" charset="0"/>
              </a:rPr>
              <a:t>v</a:t>
            </a:r>
            <a:r>
              <a:rPr lang="en-US" sz="1600" dirty="0" smtClean="0">
                <a:solidFill>
                  <a:srgbClr val="3D3C39"/>
                </a:solidFill>
                <a:latin typeface="Calibri" pitchFamily="34" charset="0"/>
              </a:rPr>
              <a:t>: Virtualized	DC: Datacenter	S-GW: Serving Gateway	P-GW: PDN Gateway</a:t>
            </a:r>
          </a:p>
          <a:p>
            <a:r>
              <a:rPr lang="en-US" sz="1600" dirty="0" smtClean="0">
                <a:solidFill>
                  <a:srgbClr val="3D3C39"/>
                </a:solidFill>
                <a:latin typeface="Calibri" pitchFamily="34" charset="0"/>
              </a:rPr>
              <a:t>MME: Mobility Management Entity	HSS: Home Subscriber Server 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365104"/>
            <a:ext cx="166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Physical </a:t>
            </a:r>
          </a:p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Infrastructure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924944"/>
            <a:ext cx="1505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Deployment</a:t>
            </a:r>
          </a:p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blueprint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1863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Requested</a:t>
            </a:r>
          </a:p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Virtual network</a:t>
            </a:r>
          </a:p>
        </p:txBody>
      </p:sp>
    </p:spTree>
    <p:extLst>
      <p:ext uri="{BB962C8B-B14F-4D97-AF65-F5344CB8AC3E}">
        <p14:creationId xmlns:p14="http://schemas.microsoft.com/office/powerpoint/2010/main" val="79253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95536" y="2852936"/>
            <a:ext cx="8286808" cy="11521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ym typeface="Wingdings"/>
              </a:rPr>
              <a:t>Goal:</a:t>
            </a:r>
            <a:r>
              <a:rPr lang="en-US" dirty="0" smtClean="0">
                <a:sym typeface="Wingdings"/>
              </a:rPr>
              <a:t> Automate the </a:t>
            </a:r>
            <a:r>
              <a:rPr lang="en-US" dirty="0">
                <a:sym typeface="Wingdings"/>
              </a:rPr>
              <a:t>provisioning</a:t>
            </a:r>
            <a:r>
              <a:rPr lang="en-US" dirty="0" smtClean="0"/>
              <a:t> of end-to-end </a:t>
            </a:r>
            <a:r>
              <a:rPr lang="en-US" b="1" dirty="0" smtClean="0">
                <a:solidFill>
                  <a:srgbClr val="CC0033"/>
                </a:solidFill>
              </a:rPr>
              <a:t>virtual </a:t>
            </a:r>
            <a:r>
              <a:rPr lang="en-US" b="1" dirty="0">
                <a:solidFill>
                  <a:srgbClr val="CC0033"/>
                </a:solidFill>
              </a:rPr>
              <a:t>networks </a:t>
            </a:r>
            <a:r>
              <a:rPr lang="en-US" dirty="0"/>
              <a:t>composed by </a:t>
            </a:r>
            <a:r>
              <a:rPr lang="en-US" dirty="0" smtClean="0"/>
              <a:t>virtual network elements that </a:t>
            </a:r>
            <a:r>
              <a:rPr lang="en-US" dirty="0" smtClean="0"/>
              <a:t>have </a:t>
            </a:r>
            <a:r>
              <a:rPr lang="en-US" dirty="0"/>
              <a:t>the </a:t>
            </a:r>
            <a:r>
              <a:rPr lang="en-US" b="1" dirty="0">
                <a:solidFill>
                  <a:srgbClr val="CC0033"/>
                </a:solidFill>
              </a:rPr>
              <a:t>operational model of a virtual machine</a:t>
            </a:r>
            <a:r>
              <a:rPr lang="en-US" dirty="0"/>
              <a:t> (CREATE, START, STOP, </a:t>
            </a:r>
            <a:r>
              <a:rPr lang="en-US" dirty="0" smtClean="0"/>
              <a:t>DELETE</a:t>
            </a:r>
            <a:r>
              <a:rPr lang="en-US" dirty="0"/>
              <a:t>…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 (III)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237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02" y="1100564"/>
            <a:ext cx="7373386" cy="46067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Network Configuration Platform (NCP)</a:t>
            </a:r>
            <a:br>
              <a:rPr lang="en-US" b="1" dirty="0" smtClean="0"/>
            </a:b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5989985"/>
            <a:ext cx="9073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D3C39"/>
                </a:solidFill>
                <a:latin typeface="Calibri" pitchFamily="34" charset="0"/>
              </a:rPr>
              <a:t>CMS: Cloud Management System	NMS: Network Management System    </a:t>
            </a:r>
          </a:p>
          <a:p>
            <a:r>
              <a:rPr lang="en-US" sz="1600" dirty="0" smtClean="0">
                <a:solidFill>
                  <a:srgbClr val="3D3C39"/>
                </a:solidFill>
                <a:latin typeface="Calibri" pitchFamily="34" charset="0"/>
              </a:rPr>
              <a:t>NCP: Network Configuration Platform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365104"/>
            <a:ext cx="166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Physical </a:t>
            </a:r>
          </a:p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Infrastructure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1863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Requested</a:t>
            </a:r>
          </a:p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Virtual network</a:t>
            </a:r>
          </a:p>
        </p:txBody>
      </p:sp>
    </p:spTree>
    <p:extLst>
      <p:ext uri="{BB962C8B-B14F-4D97-AF65-F5344CB8AC3E}">
        <p14:creationId xmlns:p14="http://schemas.microsoft.com/office/powerpoint/2010/main" val="375727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00" y="1100564"/>
            <a:ext cx="7445395" cy="4651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Network Configuration Platform (NCP)</a:t>
            </a:r>
            <a:br>
              <a:rPr lang="en-US" b="1" dirty="0"/>
            </a:br>
            <a:r>
              <a:rPr lang="en-US" dirty="0"/>
              <a:t>Architecture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5989985"/>
            <a:ext cx="9073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D3C39"/>
                </a:solidFill>
                <a:latin typeface="Calibri" pitchFamily="34" charset="0"/>
              </a:rPr>
              <a:t>CMS: Cloud Management System	NMS: Network Management System    </a:t>
            </a:r>
          </a:p>
          <a:p>
            <a:r>
              <a:rPr lang="en-US" sz="1600" dirty="0" smtClean="0">
                <a:solidFill>
                  <a:srgbClr val="3D3C39"/>
                </a:solidFill>
                <a:latin typeface="Calibri" pitchFamily="34" charset="0"/>
              </a:rPr>
              <a:t>NCP: Network Configuration Platform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365104"/>
            <a:ext cx="166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Physical </a:t>
            </a:r>
          </a:p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Infrastructure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1863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Requested</a:t>
            </a:r>
          </a:p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Virtual network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708920"/>
            <a:ext cx="1715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C3C5F"/>
                </a:solidFill>
                <a:latin typeface="Calibri" pitchFamily="34" charset="0"/>
              </a:rPr>
              <a:t>Multi-domain,</a:t>
            </a:r>
          </a:p>
          <a:p>
            <a:r>
              <a:rPr lang="en-US" sz="2000" b="1" dirty="0">
                <a:solidFill>
                  <a:srgbClr val="1C3C5F"/>
                </a:solidFill>
                <a:latin typeface="Calibri" pitchFamily="34" charset="0"/>
              </a:rPr>
              <a:t>m</a:t>
            </a:r>
            <a:r>
              <a:rPr lang="en-US" sz="2000" b="1" dirty="0" smtClean="0">
                <a:solidFill>
                  <a:srgbClr val="1C3C5F"/>
                </a:solidFill>
                <a:latin typeface="Calibri" pitchFamily="34" charset="0"/>
              </a:rPr>
              <a:t>ulti-vendor</a:t>
            </a:r>
          </a:p>
          <a:p>
            <a:r>
              <a:rPr lang="en-US" sz="2000" b="1" dirty="0" smtClean="0">
                <a:solidFill>
                  <a:srgbClr val="1C3C5F"/>
                </a:solidFill>
                <a:latin typeface="Calibri" pitchFamily="34" charset="0"/>
              </a:rPr>
              <a:t>orchestrator</a:t>
            </a:r>
          </a:p>
        </p:txBody>
      </p:sp>
    </p:spTree>
    <p:extLst>
      <p:ext uri="{BB962C8B-B14F-4D97-AF65-F5344CB8AC3E}">
        <p14:creationId xmlns:p14="http://schemas.microsoft.com/office/powerpoint/2010/main" val="218095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02" y="1100564"/>
            <a:ext cx="7299715" cy="456068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Network Configuration Platform (NCP)</a:t>
            </a:r>
            <a:br>
              <a:rPr lang="en-US" b="1" dirty="0"/>
            </a:br>
            <a:r>
              <a:rPr lang="en-US" dirty="0" smtClean="0"/>
              <a:t>Architecture (II)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5989985"/>
            <a:ext cx="9073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D3C39"/>
                </a:solidFill>
                <a:latin typeface="Calibri" pitchFamily="34" charset="0"/>
              </a:rPr>
              <a:t>CMS: Cloud Management System	NMS: Network Management System    </a:t>
            </a:r>
          </a:p>
          <a:p>
            <a:r>
              <a:rPr lang="en-US" sz="1600" dirty="0" smtClean="0">
                <a:solidFill>
                  <a:srgbClr val="3D3C39"/>
                </a:solidFill>
                <a:latin typeface="Calibri" pitchFamily="34" charset="0"/>
              </a:rPr>
              <a:t>NCP: Network Configuration Platform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365104"/>
            <a:ext cx="166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Physical </a:t>
            </a:r>
          </a:p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Infrastructure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1863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Requested</a:t>
            </a:r>
          </a:p>
          <a:p>
            <a:r>
              <a:rPr lang="en-US" sz="2000" b="1" dirty="0" smtClean="0">
                <a:solidFill>
                  <a:srgbClr val="3D3C39"/>
                </a:solidFill>
                <a:latin typeface="Calibri" pitchFamily="34" charset="0"/>
              </a:rPr>
              <a:t>Virtual network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708920"/>
            <a:ext cx="1715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C3C5F"/>
                </a:solidFill>
                <a:latin typeface="Calibri" pitchFamily="34" charset="0"/>
              </a:rPr>
              <a:t>Multi-domain,</a:t>
            </a:r>
          </a:p>
          <a:p>
            <a:r>
              <a:rPr lang="en-US" sz="2000" b="1" dirty="0">
                <a:solidFill>
                  <a:srgbClr val="1C3C5F"/>
                </a:solidFill>
                <a:latin typeface="Calibri" pitchFamily="34" charset="0"/>
              </a:rPr>
              <a:t>m</a:t>
            </a:r>
            <a:r>
              <a:rPr lang="en-US" sz="2000" b="1" dirty="0" smtClean="0">
                <a:solidFill>
                  <a:srgbClr val="1C3C5F"/>
                </a:solidFill>
                <a:latin typeface="Calibri" pitchFamily="34" charset="0"/>
              </a:rPr>
              <a:t>ulti-vendor</a:t>
            </a:r>
          </a:p>
          <a:p>
            <a:r>
              <a:rPr lang="en-US" sz="2000" b="1" dirty="0" smtClean="0">
                <a:solidFill>
                  <a:srgbClr val="1C3C5F"/>
                </a:solidFill>
                <a:latin typeface="Calibri" pitchFamily="34" charset="0"/>
              </a:rPr>
              <a:t>orchestrator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07504" y="980728"/>
            <a:ext cx="8928992" cy="5544616"/>
          </a:xfrm>
          <a:prstGeom prst="rect">
            <a:avLst/>
          </a:prstGeom>
          <a:solidFill>
            <a:srgbClr val="FFFFFF">
              <a:alpha val="48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3517900" cy="41020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4644008" y="1196752"/>
            <a:ext cx="1800200" cy="1584176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4644008" y="3212976"/>
            <a:ext cx="1800200" cy="1728192"/>
          </a:xfrm>
          <a:prstGeom prst="line">
            <a:avLst/>
          </a:prstGeom>
          <a:noFill/>
          <a:ln w="190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9857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Outline</a:t>
            </a:r>
            <a:endParaRPr lang="de-DE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Motivation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Network Configuration Platform (NCP)</a:t>
            </a:r>
          </a:p>
          <a:p>
            <a:pPr lvl="1"/>
            <a:r>
              <a:rPr lang="en-US" dirty="0" smtClean="0"/>
              <a:t>Architecture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Proof-of-Concept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  <a:p>
            <a:r>
              <a:rPr lang="en-US" dirty="0"/>
              <a:t>Conclusions &amp; Future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9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OCOMO_Euro_Labs_Presentation_Template_HEART_V2">
  <a:themeElements>
    <a:clrScheme name="DOCOMO Euro-Labs">
      <a:dk1>
        <a:srgbClr val="000000"/>
      </a:dk1>
      <a:lt1>
        <a:srgbClr val="FFFFFF"/>
      </a:lt1>
      <a:dk2>
        <a:srgbClr val="CC0033"/>
      </a:dk2>
      <a:lt2>
        <a:srgbClr val="FFC9D6"/>
      </a:lt2>
      <a:accent1>
        <a:srgbClr val="000066"/>
      </a:accent1>
      <a:accent2>
        <a:srgbClr val="FFFFFF"/>
      </a:accent2>
      <a:accent3>
        <a:srgbClr val="008000"/>
      </a:accent3>
      <a:accent4>
        <a:srgbClr val="000080"/>
      </a:accent4>
      <a:accent5>
        <a:srgbClr val="76001C"/>
      </a:accent5>
      <a:accent6>
        <a:srgbClr val="ADADAD"/>
      </a:accent6>
      <a:hlink>
        <a:srgbClr val="000066"/>
      </a:hlink>
      <a:folHlink>
        <a:srgbClr val="000066"/>
      </a:folHlink>
    </a:clrScheme>
    <a:fontScheme name="Template_200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000" dirty="0" err="1" smtClean="0">
            <a:latin typeface="Calibri" pitchFamily="34" charset="0"/>
          </a:defRPr>
        </a:defPPr>
      </a:lstStyle>
    </a:txDef>
  </a:objectDefaults>
  <a:extraClrSchemeLst>
    <a:extraClrScheme>
      <a:clrScheme name="Template_200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200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200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200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2004 8">
        <a:dk1>
          <a:srgbClr val="333333"/>
        </a:dk1>
        <a:lt1>
          <a:srgbClr val="FFFFFF"/>
        </a:lt1>
        <a:dk2>
          <a:srgbClr val="000066"/>
        </a:dk2>
        <a:lt2>
          <a:srgbClr val="5F5F5F"/>
        </a:lt2>
        <a:accent1>
          <a:srgbClr val="B2B2B2"/>
        </a:accent1>
        <a:accent2>
          <a:srgbClr val="3852A4"/>
        </a:accent2>
        <a:accent3>
          <a:srgbClr val="FFFFFF"/>
        </a:accent3>
        <a:accent4>
          <a:srgbClr val="2A2A2A"/>
        </a:accent4>
        <a:accent5>
          <a:srgbClr val="D5D5D5"/>
        </a:accent5>
        <a:accent6>
          <a:srgbClr val="324994"/>
        </a:accent6>
        <a:hlink>
          <a:srgbClr val="0D9A48"/>
        </a:hlink>
        <a:folHlink>
          <a:srgbClr val="ED1E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ce5927c0-f838-4481-91ef-4ce200a8752c">effective from January 7, 2013</Description0>
    <Category xmlns="ce5927c0-f838-4481-91ef-4ce200a8752c">3. Information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E777EAD8977A4BB6E32D475B7A73E0" ma:contentTypeVersion="2" ma:contentTypeDescription="Create a new document." ma:contentTypeScope="" ma:versionID="2ba7ad862dc29cb280cdad6ec8ba31e8">
  <xsd:schema xmlns:xsd="http://www.w3.org/2001/XMLSchema" xmlns:p="http://schemas.microsoft.com/office/2006/metadata/properties" xmlns:ns2="ce5927c0-f838-4481-91ef-4ce200a8752c" targetNamespace="http://schemas.microsoft.com/office/2006/metadata/properties" ma:root="true" ma:fieldsID="c4daaa539eb15b5db30b2ab2d5ca1035" ns2:_="">
    <xsd:import namespace="ce5927c0-f838-4481-91ef-4ce200a8752c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e5927c0-f838-4481-91ef-4ce200a8752c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  <xsd:element name="Category" ma:index="9" nillable="true" ma:displayName="Category" ma:default="1. Policy" ma:format="Dropdown" ma:internalName="Category">
      <xsd:simpleType>
        <xsd:restriction base="dms:Choice">
          <xsd:enumeration value="1. Policy"/>
          <xsd:enumeration value="2. Regulation"/>
          <xsd:enumeration value="3. Information"/>
          <xsd:enumeration value="4. For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709AF6D-8583-49D1-A7D7-D3E7E5BA1BFD}">
  <ds:schemaRefs>
    <ds:schemaRef ds:uri="http://schemas.microsoft.com/office/2006/metadata/properties"/>
    <ds:schemaRef ds:uri="ce5927c0-f838-4481-91ef-4ce200a8752c"/>
  </ds:schemaRefs>
</ds:datastoreItem>
</file>

<file path=customXml/itemProps2.xml><?xml version="1.0" encoding="utf-8"?>
<ds:datastoreItem xmlns:ds="http://schemas.openxmlformats.org/officeDocument/2006/customXml" ds:itemID="{34C3EA69-2ED9-4D52-94C6-E323E21D5C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38ED18-BC1D-45CA-8E2F-84DD466EB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5927c0-f838-4481-91ef-4ce200a8752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DOCOMO_Euro_Labs_Presentation_Template_HEART_V2</Template>
  <TotalTime>6274</TotalTime>
  <Words>677</Words>
  <Application>Microsoft Macintosh PowerPoint</Application>
  <PresentationFormat>On-screen Show (4:3)</PresentationFormat>
  <Paragraphs>159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DOCOMO_Euro_Labs_Presentation_Template_HEART_V2</vt:lpstr>
      <vt:lpstr>An Architecture for Creating and Managing Virtual Networks</vt:lpstr>
      <vt:lpstr>Outline</vt:lpstr>
      <vt:lpstr>Motivation</vt:lpstr>
      <vt:lpstr>Motivation (II)</vt:lpstr>
      <vt:lpstr>Motivation (III)</vt:lpstr>
      <vt:lpstr>Network Configuration Platform (NCP) Architecture</vt:lpstr>
      <vt:lpstr>Network Configuration Platform (NCP) Architecture</vt:lpstr>
      <vt:lpstr>Network Configuration Platform (NCP) Architecture (II)</vt:lpstr>
      <vt:lpstr>Outline</vt:lpstr>
      <vt:lpstr>Network Configuration Platform (NCP) Proof-of-Concept</vt:lpstr>
      <vt:lpstr>Network Configuration Platform (NCP) Proof-of-Concept (II)</vt:lpstr>
      <vt:lpstr>Network Configuration Platform (NCP) Proof-of-Concept (III)</vt:lpstr>
      <vt:lpstr>Conclusions</vt:lpstr>
      <vt:lpstr>PowerPoint Presentation</vt:lpstr>
      <vt:lpstr>Network Configuration Platform (NCP) Proof-of-Concept. REST API</vt:lpstr>
    </vt:vector>
  </TitlesOfParts>
  <Manager/>
  <Company>DOCOMO Euro-Labs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PIMRC 2013</dc:title>
  <dc:subject/>
  <dc:creator>David Pérez</dc:creator>
  <cp:keywords/>
  <dc:description/>
  <cp:lastModifiedBy>David</cp:lastModifiedBy>
  <cp:revision>80</cp:revision>
  <dcterms:created xsi:type="dcterms:W3CDTF">2011-01-20T12:30:21Z</dcterms:created>
  <dcterms:modified xsi:type="dcterms:W3CDTF">2013-09-10T22:30:39Z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Presentation Template for Information inside the Company </vt:lpwstr>
  </property>
  <property fmtid="{D5CDD505-2E9C-101B-9397-08002B2CF9AE}" pid="3" name="category0">
    <vt:lpwstr/>
  </property>
  <property fmtid="{D5CDD505-2E9C-101B-9397-08002B2CF9AE}" pid="4" name="doc type">
    <vt:lpwstr>3.Information</vt:lpwstr>
  </property>
  <property fmtid="{D5CDD505-2E9C-101B-9397-08002B2CF9AE}" pid="5" name="Owner">
    <vt:lpwstr/>
  </property>
  <property fmtid="{D5CDD505-2E9C-101B-9397-08002B2CF9AE}" pid="6" name="Status">
    <vt:lpwstr/>
  </property>
  <property fmtid="{D5CDD505-2E9C-101B-9397-08002B2CF9AE}" pid="7" name="ContentTypeId">
    <vt:lpwstr>0x0101006DE777EAD8977A4BB6E32D475B7A73E0</vt:lpwstr>
  </property>
</Properties>
</file>